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  <p:sldMasterId id="2147483662" r:id="rId5"/>
    <p:sldMasterId id="2147483663" r:id="rId6"/>
    <p:sldMasterId id="2147483664" r:id="rId7"/>
    <p:sldMasterId id="214748366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6858000" cx="9144000"/>
  <p:notesSz cx="6858000" cy="9144000"/>
  <p:embeddedFontLst>
    <p:embeddedFont>
      <p:font typeface="Schoolbel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3.xml"/><Relationship Id="rId19" Type="http://schemas.openxmlformats.org/officeDocument/2006/relationships/font" Target="fonts/Schoolbell-regular.fntdata"/><Relationship Id="rId6" Type="http://schemas.openxmlformats.org/officeDocument/2006/relationships/slideMaster" Target="slideMasters/slideMaster4.xml"/><Relationship Id="rId18" Type="http://schemas.openxmlformats.org/officeDocument/2006/relationships/slide" Target="slides/slide9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3366867" y="533400"/>
            <a:ext cx="5105399" cy="28681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3354442" y="3539864"/>
            <a:ext cx="5114778" cy="1101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2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300"/>
              </a:spcBef>
              <a:buClr>
                <a:schemeClr val="accent4"/>
              </a:buClr>
              <a:buFont typeface="Trebuchet MS"/>
              <a:buNone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066800" y="2821836"/>
            <a:ext cx="62554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42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1066800" y="1905000"/>
            <a:ext cx="6255487" cy="74350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2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30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5389098" y="3283633"/>
            <a:ext cx="3429000" cy="19202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6764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000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84468" lvl="3" marL="1004888" marR="0" rtl="0" algn="l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98119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Shape 121"/>
          <p:cNvSpPr/>
          <p:nvPr>
            <p:ph idx="2" type="pic"/>
          </p:nvPr>
        </p:nvSpPr>
        <p:spPr>
          <a:xfrm>
            <a:off x="663681" y="1041001"/>
            <a:ext cx="4206240" cy="4206240"/>
          </a:xfrm>
          <a:prstGeom prst="rect">
            <a:avLst/>
          </a:prstGeom>
          <a:solidFill>
            <a:srgbClr val="812D70"/>
          </a:solidFill>
          <a:ln cap="flat" cmpd="sng" w="1079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  <a:effectLst>
            <a:outerShdw blurRad="44450" rotWithShape="0" algn="tl" dir="5400000" dist="3809">
              <a:srgbClr val="000000">
                <a:alpha val="6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 rot="5400000">
            <a:off x="4389437" y="2438717"/>
            <a:ext cx="585152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541337" y="190504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178807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3256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b="0" i="0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0668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4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38748" lvl="3" marL="1004888" marR="0" rtl="0" algn="l">
              <a:spcBef>
                <a:spcPts val="360"/>
              </a:spcBef>
              <a:spcAft>
                <a:spcPts val="0"/>
              </a:spcAft>
              <a:buClr>
                <a:srgbClr val="F9B639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1653381" y="413543"/>
            <a:ext cx="4846636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Font typeface="Trebuchet MS"/>
              <a:buNone/>
              <a:defRPr b="1" i="0" sz="24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497416"/>
            <a:ext cx="5897880" cy="6025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18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4714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863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4668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59999"/>
              <a:buFont typeface="Noto Sans Symbols"/>
              <a:buChar char="•"/>
              <a:defRPr b="0" i="0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492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320039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178807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381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3018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3812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178807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1798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7000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9544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48907" lvl="3" marL="1004888" marR="0" rtl="0" algn="l">
              <a:spcBef>
                <a:spcPts val="32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67005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jp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pn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2663825" y="-6350"/>
            <a:ext cx="6486524" cy="6870700"/>
            <a:chOff x="2663825" y="-6350"/>
            <a:chExt cx="6486524" cy="6870700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663825" y="-6350"/>
              <a:ext cx="6486524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2667000" y="0"/>
              <a:ext cx="64769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13" name="Shape 13"/>
          <p:cNvCxnSpPr/>
          <p:nvPr/>
        </p:nvCxnSpPr>
        <p:spPr>
          <a:xfrm rot="-5400000">
            <a:off x="-762000" y="3428999"/>
            <a:ext cx="6858000" cy="0"/>
          </a:xfrm>
          <a:prstGeom prst="straightConnector1">
            <a:avLst/>
          </a:prstGeom>
          <a:noFill/>
          <a:ln cap="flat" cmpd="sng" w="11425">
            <a:solidFill>
              <a:srgbClr val="F9F9F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5870575" y="6557961"/>
            <a:ext cx="2003425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2819400" y="6557961"/>
            <a:ext cx="29273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7880350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27" name="Shape 2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28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9" name="Shape 2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Shape 81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97" name="Shape 9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Shape 98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9" name="Shape 9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724400" y="6556375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1735136" y="6556375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734175" y="6554786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 rot="-360000">
            <a:off x="598487" y="1004887"/>
            <a:ext cx="4319587" cy="4311650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3960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/>
          <p:nvPr/>
        </p:nvSpPr>
        <p:spPr>
          <a:xfrm rot="-180000">
            <a:off x="596899" y="998537"/>
            <a:ext cx="4319587" cy="4313236"/>
          </a:xfrm>
          <a:prstGeom prst="rect">
            <a:avLst/>
          </a:prstGeom>
          <a:solidFill>
            <a:srgbClr val="FAFAFA"/>
          </a:solidFill>
          <a:ln cap="rnd" cmpd="sng" w="9525">
            <a:solidFill>
              <a:srgbClr val="EAEAEA"/>
            </a:solidFill>
            <a:prstDash val="solid"/>
            <a:miter/>
            <a:headEnd len="med" w="med" type="none"/>
            <a:tailEnd len="med" w="med" type="none"/>
          </a:ln>
          <a:effectLst>
            <a:outerShdw blurRad="63500" dir="5400000" dist="12700">
              <a:srgbClr val="000000">
                <a:alpha val="39607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4246562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457200" y="6557961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8150225" y="-6350"/>
            <a:ext cx="1000125" cy="6870700"/>
            <a:chOff x="8150225" y="-6350"/>
            <a:chExt cx="1000125" cy="6870700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150225" y="-6350"/>
              <a:ext cx="1000125" cy="687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 txBox="1"/>
            <p:nvPr/>
          </p:nvSpPr>
          <p:spPr>
            <a:xfrm>
              <a:off x="8153400" y="0"/>
              <a:ext cx="990599" cy="685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29" name="Shape 129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9725"/>
            <a:ext cx="7239000" cy="4846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527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11759" lvl="1" marL="520700" marR="0" rtl="0" algn="l"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61925" lvl="2" marL="7588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60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8587" lvl="3" marL="1004888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58114" lvl="4" marL="1279525" marR="0" rtl="0" algn="l"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ct val="70000"/>
              <a:buFont typeface="Noto Sans Symbols"/>
              <a:buChar char="◉"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98044" lvl="5" marL="1472184" marR="0" rtl="0" algn="l">
              <a:spcBef>
                <a:spcPts val="400"/>
              </a:spcBef>
              <a:buClr>
                <a:schemeClr val="accent4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06171" lvl="6" marL="1673351" marR="0" rtl="0" algn="l">
              <a:spcBef>
                <a:spcPts val="320"/>
              </a:spcBef>
              <a:buClr>
                <a:schemeClr val="accent4"/>
              </a:buClr>
              <a:buSzPct val="8000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81788" lvl="7" marL="1847088" marR="0" rtl="0" algn="l">
              <a:spcBef>
                <a:spcPts val="300"/>
              </a:spcBef>
              <a:buClr>
                <a:schemeClr val="accent4"/>
              </a:buClr>
              <a:buSzPct val="1000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01600" lvl="8" marL="2057400" marR="0" rtl="0" algn="l">
              <a:spcBef>
                <a:spcPts val="28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4243387" y="6557961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254750" y="6553200"/>
            <a:ext cx="58737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-US" sz="11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12.png"/><Relationship Id="rId5" Type="http://schemas.openxmlformats.org/officeDocument/2006/relationships/image" Target="../media/image07.png"/><Relationship Id="rId6" Type="http://schemas.openxmlformats.org/officeDocument/2006/relationships/image" Target="../media/image09.png"/><Relationship Id="rId7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3303587" y="1311275"/>
            <a:ext cx="5700711" cy="365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25000"/>
              <a:buFont typeface="Arial"/>
              <a:buNone/>
            </a:pPr>
            <a:r>
              <a:rPr b="1" i="0" lang="en-US" sz="55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  <a:t>INTERACTIVE </a:t>
            </a:r>
            <a:br>
              <a:rPr b="1" i="0" lang="en-US" sz="55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5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  <a:t>SCIENCE </a:t>
            </a:r>
            <a:br>
              <a:rPr b="1" i="0" lang="en-US" sz="55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5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  <a:t>NOTEBOOKS</a:t>
            </a:r>
            <a:br>
              <a:rPr b="1" i="0" lang="en-US" sz="60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6000" u="none" cap="none" strike="noStrike">
                <a:solidFill>
                  <a:srgbClr val="FEF7F0"/>
                </a:solidFill>
                <a:latin typeface="Arial"/>
                <a:ea typeface="Arial"/>
                <a:cs typeface="Arial"/>
                <a:sym typeface="Arial"/>
              </a:rPr>
              <a:t>(ISN)</a:t>
            </a:r>
          </a:p>
        </p:txBody>
      </p:sp>
      <p:pic>
        <p:nvPicPr>
          <p:cNvPr descr="C:\Users\Tracy\AppData\Local\Microsoft\Windows\Temporary Internet Files\Content.IE5\HYSTD9TK\MC900199355[1].wmf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19575"/>
            <a:ext cx="4038599" cy="2638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Tracy\AppData\Local\Microsoft\Windows\Temporary Internet Files\Content.IE5\N511JRS4\MC900281206[1].wmf"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81000" y="1066800"/>
            <a:ext cx="3581399" cy="413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4294967295" type="body"/>
          </p:nvPr>
        </p:nvSpPr>
        <p:spPr>
          <a:xfrm>
            <a:off x="0" y="685800"/>
            <a:ext cx="7772400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2500" u="none" cap="none" strike="noStrike">
                <a:solidFill>
                  <a:srgbClr val="7030A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an Interactive Science Notebook?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1" i="0" sz="2500" u="none" cap="none" strike="noStrike">
              <a:solidFill>
                <a:srgbClr val="7030A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✓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interactive science notebook (ISN)  is your own personalized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SCIENCE BOOK.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✓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portfolio of your work in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ONE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spot that you bring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DAY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This is a great resource for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STUDYING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quizzes &amp; tests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✓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great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ORGANIZATIONAL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tool that  gives you permission to be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COLORFUL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CREATIVE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show me what you know or have learned.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✓"/>
            </a:pP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you to be like a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REAL SCIENTIST 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asking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RECORDING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what you observe, and </a:t>
            </a:r>
            <a:r>
              <a:rPr b="1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SHARING</a:t>
            </a:r>
            <a:r>
              <a:rPr b="0" i="0" lang="en-US" sz="2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it with your classmates!</a:t>
            </a:r>
          </a:p>
        </p:txBody>
      </p:sp>
      <p:pic>
        <p:nvPicPr>
          <p:cNvPr descr="C:\Users\Tracy\AppData\Local\Microsoft\Windows\Temporary Internet Files\Content.IE5\N511JRS4\MC900281206[1].wmf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7461" y="4419600"/>
            <a:ext cx="1506537" cy="173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152400" y="152400"/>
            <a:ext cx="78485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5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Science Notebook Supplies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743200" y="571500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0" name="Shape 160"/>
          <p:cNvGrpSpPr/>
          <p:nvPr/>
        </p:nvGrpSpPr>
        <p:grpSpPr>
          <a:xfrm>
            <a:off x="5599881" y="4037528"/>
            <a:ext cx="2116955" cy="2073830"/>
            <a:chOff x="0" y="0"/>
            <a:chExt cx="2147483647" cy="2147483647"/>
          </a:xfrm>
        </p:grpSpPr>
        <p:pic>
          <p:nvPicPr>
            <p:cNvPr id="161" name="Shape 1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7320000">
              <a:off x="-66799253" y="614121879"/>
              <a:ext cx="1857811024" cy="919239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Shape 162"/>
            <p:cNvSpPr txBox="1"/>
            <p:nvPr/>
          </p:nvSpPr>
          <p:spPr>
            <a:xfrm>
              <a:off x="735283915" y="237818720"/>
              <a:ext cx="1412199731" cy="477481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choolbel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Scissors</a:t>
              </a:r>
            </a:p>
          </p:txBody>
        </p:sp>
      </p:grpSp>
      <p:sp>
        <p:nvSpPr>
          <p:cNvPr id="163" name="Shape 163"/>
          <p:cNvSpPr txBox="1"/>
          <p:nvPr/>
        </p:nvSpPr>
        <p:spPr>
          <a:xfrm>
            <a:off x="2438400" y="6011862"/>
            <a:ext cx="358139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MARKERS</a:t>
            </a:r>
          </a:p>
        </p:txBody>
      </p:sp>
      <p:grpSp>
        <p:nvGrpSpPr>
          <p:cNvPr id="164" name="Shape 164"/>
          <p:cNvGrpSpPr/>
          <p:nvPr/>
        </p:nvGrpSpPr>
        <p:grpSpPr>
          <a:xfrm>
            <a:off x="3124200" y="2133600"/>
            <a:ext cx="2095500" cy="2781300"/>
            <a:chOff x="0" y="0"/>
            <a:chExt cx="2147483647" cy="2147483647"/>
          </a:xfrm>
        </p:grpSpPr>
        <p:sp>
          <p:nvSpPr>
            <p:cNvPr id="165" name="Shape 165"/>
            <p:cNvSpPr txBox="1"/>
            <p:nvPr/>
          </p:nvSpPr>
          <p:spPr>
            <a:xfrm>
              <a:off x="331883845" y="0"/>
              <a:ext cx="1483715946" cy="495196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choolbel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Spiral Notebook</a:t>
              </a:r>
            </a:p>
          </p:txBody>
        </p:sp>
        <p:pic>
          <p:nvPicPr>
            <p:cNvPr id="166" name="Shape 1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529516470"/>
              <a:ext cx="2147483647" cy="16179671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Shape 167"/>
          <p:cNvGrpSpPr/>
          <p:nvPr/>
        </p:nvGrpSpPr>
        <p:grpSpPr>
          <a:xfrm>
            <a:off x="5791199" y="1219199"/>
            <a:ext cx="2035174" cy="2301875"/>
            <a:chOff x="0" y="0"/>
            <a:chExt cx="2147483647" cy="2147483646"/>
          </a:xfrm>
        </p:grpSpPr>
        <p:sp>
          <p:nvSpPr>
            <p:cNvPr id="168" name="Shape 168"/>
            <p:cNvSpPr txBox="1"/>
            <p:nvPr/>
          </p:nvSpPr>
          <p:spPr>
            <a:xfrm>
              <a:off x="0" y="0"/>
              <a:ext cx="2091182602" cy="34465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choolbel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 Pencils</a:t>
              </a:r>
            </a:p>
          </p:txBody>
        </p:sp>
        <p:pic>
          <p:nvPicPr>
            <p:cNvPr id="169" name="Shape 1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0645115" y="355543695"/>
              <a:ext cx="2026838531" cy="1791939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Shape 170"/>
          <p:cNvGrpSpPr/>
          <p:nvPr/>
        </p:nvGrpSpPr>
        <p:grpSpPr>
          <a:xfrm>
            <a:off x="0" y="4419600"/>
            <a:ext cx="2973386" cy="1500186"/>
            <a:chOff x="0" y="0"/>
            <a:chExt cx="2147483647" cy="2147483647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0285792" y="0"/>
              <a:ext cx="1377197854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Shape 172"/>
            <p:cNvSpPr txBox="1"/>
            <p:nvPr/>
          </p:nvSpPr>
          <p:spPr>
            <a:xfrm>
              <a:off x="0" y="218109161"/>
              <a:ext cx="1045387994" cy="528569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choolbel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Tape</a:t>
              </a:r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304800" y="1219200"/>
            <a:ext cx="2362200" cy="2295525"/>
            <a:chOff x="0" y="0"/>
            <a:chExt cx="2147483647" cy="2147483647"/>
          </a:xfrm>
        </p:grpSpPr>
        <p:sp>
          <p:nvSpPr>
            <p:cNvPr id="174" name="Shape 174"/>
            <p:cNvSpPr txBox="1"/>
            <p:nvPr/>
          </p:nvSpPr>
          <p:spPr>
            <a:xfrm>
              <a:off x="0" y="0"/>
              <a:ext cx="2147483647" cy="345513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Schoolbel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Schoolbell"/>
                  <a:ea typeface="Schoolbell"/>
                  <a:cs typeface="Schoolbell"/>
                  <a:sym typeface="Schoolbell"/>
                </a:rPr>
                <a:t>Colored Pencils</a:t>
              </a:r>
            </a:p>
          </p:txBody>
        </p:sp>
        <p:pic>
          <p:nvPicPr>
            <p:cNvPr id="175" name="Shape 175"/>
            <p:cNvPicPr preferRelativeResize="0"/>
            <p:nvPr/>
          </p:nvPicPr>
          <p:blipFill rotWithShape="1">
            <a:blip r:embed="rId7">
              <a:alphaModFix/>
            </a:blip>
            <a:srcRect b="0" l="22311" r="0" t="0"/>
            <a:stretch/>
          </p:blipFill>
          <p:spPr>
            <a:xfrm>
              <a:off x="229469441" y="356428878"/>
              <a:ext cx="1688545572" cy="1791054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81000" y="1752600"/>
            <a:ext cx="3581399" cy="40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LOVES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  </a:t>
            </a:r>
            <a:r>
              <a:rPr b="1" i="0"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work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  This is the side that you can use to show me what you </a:t>
            </a:r>
            <a:r>
              <a:rPr b="1" i="0" lang="en-US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learned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b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 creative and colorful way.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the 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“output” 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product 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side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Even-numbered 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pages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0" y="152400"/>
            <a:ext cx="8153399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396"/>
              </a:buClr>
              <a:buSzPct val="25000"/>
              <a:buFont typeface="Verdana"/>
              <a:buNone/>
            </a:pPr>
            <a:r>
              <a:rPr b="1" i="0" lang="en-US" sz="2800" u="none">
                <a:solidFill>
                  <a:srgbClr val="874396"/>
                </a:solidFill>
                <a:latin typeface="Verdana"/>
                <a:ea typeface="Verdana"/>
                <a:cs typeface="Verdana"/>
                <a:sym typeface="Verdana"/>
              </a:rPr>
              <a:t>The ISN is divided into TWO sections:</a:t>
            </a:r>
            <a:r>
              <a:rPr b="0" i="0" lang="en-US" sz="2800" u="none">
                <a:solidFill>
                  <a:srgbClr val="87439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</p:txBody>
      </p:sp>
      <p:sp>
        <p:nvSpPr>
          <p:cNvPr id="182" name="Shape 182"/>
          <p:cNvSpPr/>
          <p:nvPr/>
        </p:nvSpPr>
        <p:spPr>
          <a:xfrm>
            <a:off x="381000" y="990600"/>
            <a:ext cx="365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0" y="533400"/>
            <a:ext cx="8610599" cy="129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4267200" y="990600"/>
            <a:ext cx="365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4419600" y="1752600"/>
            <a:ext cx="3505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RESTRICTED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” to </a:t>
            </a:r>
            <a:b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Ms. </a:t>
            </a: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Harbour’s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input work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Contains 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my teacher tells me to “ADD” or “WRITE”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the 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“input” s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 or </a:t>
            </a: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side.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1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Odd-numbered</a:t>
            </a:r>
            <a:r>
              <a:rPr b="0" i="0" lang="en-US" sz="24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pages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0850" y="-12700"/>
            <a:ext cx="7254874" cy="1317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296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874296"/>
                </a:solidFill>
                <a:latin typeface="Arial"/>
                <a:ea typeface="Arial"/>
                <a:cs typeface="Arial"/>
                <a:sym typeface="Arial"/>
              </a:rPr>
              <a:t>WHAT GOES WHERE?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457200" y="1112837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27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Left Side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Output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Lots of Color, Diagrams, &amp; Doodles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 Maps/Organizers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Drawings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Reflective Writing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Charts and Graphs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Songs, Poems, or Riddles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from Experiments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Cartoons or cartoon strips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178300" y="1112837"/>
            <a:ext cx="3521074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27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Right Side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Teacher Input/Content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Pencil</a:t>
            </a:r>
          </a:p>
          <a:p>
            <a:pPr indent="-273050" lvl="0" marL="273050" marR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Information given in class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Notes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Lab Activities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Video Notes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Summaries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Textbook Notes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Procedures for experiments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3000"/>
              <a:buFont typeface="Noto Sans Symbols"/>
              <a:buChar char="⦿"/>
            </a:pPr>
            <a:r>
              <a:rPr b="0" i="0" lang="en-US" sz="1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Specific Information</a:t>
            </a:r>
          </a:p>
        </p:txBody>
      </p:sp>
      <p:pic>
        <p:nvPicPr>
          <p:cNvPr descr="C:\Users\Tracy\AppData\Local\Microsoft\Windows\Temporary Internet Files\Content.IE5\HYSTD9TK\MC900155585[1].wmf"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4953000"/>
            <a:ext cx="3543300" cy="141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so1D82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3352799" cy="502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so55677" id="199" name="Shape 1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1524000"/>
            <a:ext cx="3301999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533400" y="533400"/>
            <a:ext cx="35813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(your interpretation)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267200" y="533400"/>
            <a:ext cx="32766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(notes from teacher)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52400" y="76200"/>
            <a:ext cx="19811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Example page: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B Inservice PPT Pic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433512"/>
            <a:ext cx="6927849" cy="5195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533400" y="533400"/>
            <a:ext cx="3581399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(your interpretation)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267200" y="533400"/>
            <a:ext cx="3276600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(notes from teacher)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76200" y="457200"/>
            <a:ext cx="8153399" cy="5862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b="1" i="0" lang="en-US" sz="3600" u="none" cap="none" strike="noStrike">
                <a:solidFill>
                  <a:srgbClr val="852F74"/>
                </a:solidFill>
                <a:latin typeface="Trebuchet MS"/>
                <a:ea typeface="Trebuchet MS"/>
                <a:cs typeface="Trebuchet MS"/>
                <a:sym typeface="Trebuchet MS"/>
              </a:rPr>
              <a:t>Notebook Guidelines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rgbClr val="852F74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 not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RIP OUT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pages or tear corners.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handouts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MUST BE TAPED IN!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don’t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DOODLE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unless it relates to science.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Your ISN should only be used for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SCIENCE CLASS and COMES TO CLASS </a:t>
            </a:r>
            <a:r>
              <a:rPr b="1" i="0" lang="en-US" sz="30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EVERYDAY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page should have the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DATE 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PAGE#.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Char char="⦿"/>
            </a:pP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 </a:t>
            </a: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COLORFUL, CREATIVE, &amp;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LOVE</a:t>
            </a:r>
            <a:r>
              <a:rPr b="0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YOUR NOTEBOOK!</a:t>
            </a:r>
          </a:p>
          <a:p>
            <a:pPr indent="-273050" lvl="0" marL="27305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72999"/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457200" y="152400"/>
            <a:ext cx="6858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0" y="228600"/>
            <a:ext cx="7467600" cy="1295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0850" y="139700"/>
            <a:ext cx="7254874" cy="1328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rIns="4570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74296"/>
              </a:buClr>
              <a:buSzPct val="25000"/>
              <a:buFont typeface="Arial"/>
              <a:buNone/>
            </a:pPr>
            <a:r>
              <a:rPr b="1" i="0" lang="en-US" sz="4900" u="none" cap="none" strike="noStrike">
                <a:solidFill>
                  <a:srgbClr val="874296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pic>
        <p:nvPicPr>
          <p:cNvPr descr="C:\Users\Tracy\AppData\Local\Microsoft\Windows\Temporary Internet Files\Content.IE5\N511JRS4\MC900281206[1].wmf"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447800"/>
            <a:ext cx="4022724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Opulent">
  <a:themeElements>
    <a:clrScheme name="Custom 1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